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82" autoAdjust="0"/>
  </p:normalViewPr>
  <p:slideViewPr>
    <p:cSldViewPr>
      <p:cViewPr>
        <p:scale>
          <a:sx n="66" d="100"/>
          <a:sy n="66" d="100"/>
        </p:scale>
        <p:origin x="-1662" y="27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38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8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9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7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8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8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0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C5A7D-A470-456A-BFD2-5658F54206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02D6-17B5-4C0F-8B8A-BA947A61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7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lavorwire.com/197302/bad-romance-historys-ill-fated-literary-couple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56" y="0"/>
            <a:ext cx="6850743" cy="121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Gabriola" pitchFamily="82" charset="0"/>
              </a:rPr>
              <a:t>LITERARY LOVERS MINI-RESEARCH TOPICS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400" b="1" dirty="0" smtClean="0">
                <a:latin typeface="Bodoni MT" pitchFamily="18" charset="0"/>
              </a:rPr>
              <a:t>Shakespearean Couples</a:t>
            </a:r>
            <a:endParaRPr lang="en-US" sz="2400" dirty="0">
              <a:latin typeface="Bodoni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1"/>
            <a:ext cx="6858000" cy="694901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Lorenzo </a:t>
            </a:r>
            <a:r>
              <a:rPr lang="en-US" dirty="0">
                <a:latin typeface="Bodoni MT" pitchFamily="18" charset="0"/>
              </a:rPr>
              <a:t>&amp; Jessica (</a:t>
            </a:r>
            <a:r>
              <a:rPr lang="en-US" dirty="0" smtClean="0">
                <a:latin typeface="Bodoni MT" pitchFamily="18" charset="0"/>
              </a:rPr>
              <a:t>Merchant of Venice)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Claudio </a:t>
            </a:r>
            <a:r>
              <a:rPr lang="en-US" dirty="0">
                <a:latin typeface="Bodoni MT" pitchFamily="18" charset="0"/>
              </a:rPr>
              <a:t>&amp; Hero </a:t>
            </a:r>
            <a:r>
              <a:rPr lang="en-US" dirty="0" smtClean="0">
                <a:latin typeface="Bodoni MT" pitchFamily="18" charset="0"/>
              </a:rPr>
              <a:t>(Much Ado About Nothing)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Oliver </a:t>
            </a:r>
            <a:r>
              <a:rPr lang="en-US" dirty="0">
                <a:latin typeface="Bodoni MT" pitchFamily="18" charset="0"/>
              </a:rPr>
              <a:t>&amp; Celia (</a:t>
            </a:r>
            <a:r>
              <a:rPr lang="en-US" dirty="0" smtClean="0">
                <a:latin typeface="Bodoni MT" pitchFamily="18" charset="0"/>
              </a:rPr>
              <a:t>As You Like 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Claudio </a:t>
            </a:r>
            <a:r>
              <a:rPr lang="en-US" dirty="0">
                <a:latin typeface="Bodoni MT" pitchFamily="18" charset="0"/>
              </a:rPr>
              <a:t>&amp; Juliet (</a:t>
            </a:r>
            <a:r>
              <a:rPr lang="en-US" dirty="0" smtClean="0">
                <a:latin typeface="Bodoni MT" pitchFamily="18" charset="0"/>
              </a:rPr>
              <a:t>Measure for Measure)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Florizel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>
                <a:latin typeface="Bodoni MT" pitchFamily="18" charset="0"/>
              </a:rPr>
              <a:t>&amp; </a:t>
            </a:r>
            <a:r>
              <a:rPr lang="en-US" dirty="0" err="1">
                <a:latin typeface="Bodoni MT" pitchFamily="18" charset="0"/>
              </a:rPr>
              <a:t>Perdita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(The Winter’s Tale)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Antony &amp; Cleopatra (Antony and Cleopatra)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Troilus &amp; Cressida (Troilus &amp; Cressida)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Othello &amp; Desdemona (Othello)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Julia </a:t>
            </a:r>
            <a:r>
              <a:rPr lang="en-US" dirty="0">
                <a:latin typeface="Bodoni MT" pitchFamily="18" charset="0"/>
              </a:rPr>
              <a:t>&amp; </a:t>
            </a:r>
            <a:r>
              <a:rPr lang="en-US" dirty="0" smtClean="0">
                <a:latin typeface="Bodoni MT" pitchFamily="18" charset="0"/>
              </a:rPr>
              <a:t>Proteus (Two Gentlemen of Verona)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Silvia </a:t>
            </a:r>
            <a:r>
              <a:rPr lang="en-US" dirty="0">
                <a:latin typeface="Bodoni MT" pitchFamily="18" charset="0"/>
              </a:rPr>
              <a:t>&amp; Valentine (Two Gentlemen of Verona)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Helena </a:t>
            </a:r>
            <a:r>
              <a:rPr lang="en-US" dirty="0">
                <a:latin typeface="Bodoni MT" pitchFamily="18" charset="0"/>
              </a:rPr>
              <a:t>&amp; Demetrius (</a:t>
            </a:r>
            <a:r>
              <a:rPr lang="en-US" dirty="0" smtClean="0">
                <a:latin typeface="Bodoni MT" pitchFamily="18" charset="0"/>
              </a:rPr>
              <a:t>A Midsummer Night’s Dream)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Hermia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>
                <a:latin typeface="Bodoni MT" pitchFamily="18" charset="0"/>
              </a:rPr>
              <a:t>&amp; Lysander (A Midsummer Night’s Dream)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Orsino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>
                <a:latin typeface="Bodoni MT" pitchFamily="18" charset="0"/>
              </a:rPr>
              <a:t>&amp; Viola </a:t>
            </a:r>
            <a:r>
              <a:rPr lang="en-US" dirty="0" smtClean="0">
                <a:latin typeface="Bodoni MT" pitchFamily="18" charset="0"/>
              </a:rPr>
              <a:t>(Twelfth Night)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Sebastian </a:t>
            </a:r>
            <a:r>
              <a:rPr lang="en-US" dirty="0">
                <a:latin typeface="Bodoni MT" pitchFamily="18" charset="0"/>
              </a:rPr>
              <a:t>&amp; Olivia (Twelfth Night)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Bodoni MT" pitchFamily="18" charset="0"/>
              </a:rPr>
              <a:t>Petruchio</a:t>
            </a:r>
            <a:r>
              <a:rPr lang="en-US" dirty="0">
                <a:latin typeface="Bodoni MT" pitchFamily="18" charset="0"/>
              </a:rPr>
              <a:t> &amp; Katherine (</a:t>
            </a:r>
            <a:r>
              <a:rPr lang="en-US" dirty="0" smtClean="0">
                <a:latin typeface="Bodoni MT" pitchFamily="18" charset="0"/>
              </a:rPr>
              <a:t>Taming of the Shrew)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Beatrice </a:t>
            </a:r>
            <a:r>
              <a:rPr lang="en-US" dirty="0">
                <a:latin typeface="Bodoni MT" pitchFamily="18" charset="0"/>
              </a:rPr>
              <a:t>&amp; </a:t>
            </a:r>
            <a:r>
              <a:rPr lang="en-US" dirty="0" err="1">
                <a:latin typeface="Bodoni MT" pitchFamily="18" charset="0"/>
              </a:rPr>
              <a:t>Benedick</a:t>
            </a:r>
            <a:r>
              <a:rPr lang="en-US" dirty="0">
                <a:latin typeface="Bodoni MT" pitchFamily="18" charset="0"/>
              </a:rPr>
              <a:t> (Much Ado About Nothing)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Orlando </a:t>
            </a:r>
            <a:r>
              <a:rPr lang="en-US" dirty="0">
                <a:latin typeface="Bodoni MT" pitchFamily="18" charset="0"/>
              </a:rPr>
              <a:t>&amp; Rosalind </a:t>
            </a:r>
            <a:r>
              <a:rPr lang="en-US" dirty="0" smtClean="0">
                <a:latin typeface="Bodoni MT" pitchFamily="18" charset="0"/>
              </a:rPr>
              <a:t>(As You Like 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Leontes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>
                <a:latin typeface="Bodoni MT" pitchFamily="18" charset="0"/>
              </a:rPr>
              <a:t>&amp; Hermione </a:t>
            </a:r>
            <a:r>
              <a:rPr lang="en-US" dirty="0" smtClean="0">
                <a:latin typeface="Bodoni MT" pitchFamily="18" charset="0"/>
              </a:rPr>
              <a:t>(The Winter’s Tale)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doni MT" pitchFamily="18" charset="0"/>
              </a:rPr>
              <a:t>Ferdinand </a:t>
            </a:r>
            <a:r>
              <a:rPr lang="en-US" dirty="0">
                <a:latin typeface="Bodoni MT" pitchFamily="18" charset="0"/>
              </a:rPr>
              <a:t>&amp; Miranda </a:t>
            </a:r>
            <a:r>
              <a:rPr lang="en-US" dirty="0" smtClean="0">
                <a:latin typeface="Bodoni MT" pitchFamily="18" charset="0"/>
              </a:rPr>
              <a:t>(The Tempest)</a:t>
            </a:r>
            <a:endParaRPr lang="en-US" dirty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Bodoni MT" pitchFamily="18" charset="0"/>
              </a:rPr>
              <a:t>Macbeth &amp; Lady Macbeth (Macbeth)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4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Bodoni MT" pitchFamily="18" charset="0"/>
              </a:rPr>
              <a:t>Other Fictional Couples</a:t>
            </a:r>
            <a:endParaRPr lang="en-US" sz="2800" b="1" dirty="0"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1"/>
            <a:ext cx="6858000" cy="74062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Tristan </a:t>
            </a:r>
            <a:r>
              <a:rPr lang="en-US" sz="2100" dirty="0">
                <a:latin typeface="Bodoni MT" pitchFamily="18" charset="0"/>
              </a:rPr>
              <a:t>and </a:t>
            </a:r>
            <a:r>
              <a:rPr lang="en-US" sz="2100" dirty="0" err="1">
                <a:latin typeface="Bodoni MT" pitchFamily="18" charset="0"/>
              </a:rPr>
              <a:t>Iseult</a:t>
            </a:r>
            <a:r>
              <a:rPr lang="en-US" sz="2100" dirty="0">
                <a:latin typeface="Bodoni MT" pitchFamily="18" charset="0"/>
              </a:rPr>
              <a:t> (or </a:t>
            </a:r>
            <a:r>
              <a:rPr lang="en-US" sz="2100" dirty="0" err="1">
                <a:latin typeface="Bodoni MT" pitchFamily="18" charset="0"/>
              </a:rPr>
              <a:t>Tristram</a:t>
            </a:r>
            <a:r>
              <a:rPr lang="en-US" sz="2100" dirty="0">
                <a:latin typeface="Bodoni MT" pitchFamily="18" charset="0"/>
              </a:rPr>
              <a:t> and </a:t>
            </a:r>
            <a:r>
              <a:rPr lang="en-US" sz="2100" dirty="0" err="1">
                <a:latin typeface="Bodoni MT" pitchFamily="18" charset="0"/>
              </a:rPr>
              <a:t>Isolde</a:t>
            </a:r>
            <a:r>
              <a:rPr lang="en-US" sz="2100" dirty="0">
                <a:latin typeface="Bodoni MT" pitchFamily="18" charset="0"/>
              </a:rPr>
              <a:t>)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Lancelot </a:t>
            </a:r>
            <a:r>
              <a:rPr lang="en-US" sz="2100" dirty="0">
                <a:latin typeface="Bodoni MT" pitchFamily="18" charset="0"/>
              </a:rPr>
              <a:t>and </a:t>
            </a:r>
            <a:r>
              <a:rPr lang="en-US" sz="2100" dirty="0" smtClean="0">
                <a:latin typeface="Bodoni MT" pitchFamily="18" charset="0"/>
              </a:rPr>
              <a:t>Guinevere</a:t>
            </a:r>
            <a:endParaRPr lang="en-US" sz="2100" dirty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>
                <a:latin typeface="Bodoni MT" pitchFamily="18" charset="0"/>
              </a:rPr>
              <a:t>King Arthur and </a:t>
            </a:r>
            <a:r>
              <a:rPr lang="en-US" sz="2100" dirty="0" smtClean="0">
                <a:latin typeface="Bodoni MT" pitchFamily="18" charset="0"/>
              </a:rPr>
              <a:t>Guinevere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err="1" smtClean="0">
                <a:latin typeface="Bodoni MT" pitchFamily="18" charset="0"/>
              </a:rPr>
              <a:t>Igraine</a:t>
            </a:r>
            <a:r>
              <a:rPr lang="en-US" sz="2100" dirty="0" smtClean="0">
                <a:latin typeface="Bodoni MT" pitchFamily="18" charset="0"/>
              </a:rPr>
              <a:t> and </a:t>
            </a:r>
            <a:r>
              <a:rPr lang="en-US" sz="2100" dirty="0" err="1" smtClean="0">
                <a:latin typeface="Bodoni MT" pitchFamily="18" charset="0"/>
              </a:rPr>
              <a:t>Uther</a:t>
            </a:r>
            <a:r>
              <a:rPr lang="en-US" sz="2100" dirty="0" smtClean="0">
                <a:latin typeface="Bodoni MT" pitchFamily="18" charset="0"/>
              </a:rPr>
              <a:t> </a:t>
            </a:r>
            <a:r>
              <a:rPr lang="en-US" sz="2100" dirty="0" err="1" smtClean="0">
                <a:latin typeface="Bodoni MT" pitchFamily="18" charset="0"/>
              </a:rPr>
              <a:t>Pendragon</a:t>
            </a:r>
            <a:endParaRPr lang="en-US" sz="2100" dirty="0" smtClean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Merlin and </a:t>
            </a:r>
            <a:r>
              <a:rPr lang="en-US" sz="2100" dirty="0" err="1" smtClean="0">
                <a:latin typeface="Bodoni MT" pitchFamily="18" charset="0"/>
              </a:rPr>
              <a:t>Nimue</a:t>
            </a:r>
            <a:endParaRPr lang="en-US" sz="2100" dirty="0" smtClean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Sir Gawain and </a:t>
            </a:r>
            <a:r>
              <a:rPr lang="en-US" sz="2100" dirty="0" err="1" smtClean="0">
                <a:latin typeface="Bodoni MT" pitchFamily="18" charset="0"/>
              </a:rPr>
              <a:t>Ragnelle</a:t>
            </a:r>
            <a:endParaRPr lang="en-US" sz="2100" dirty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Scarlett </a:t>
            </a:r>
            <a:r>
              <a:rPr lang="en-US" sz="2100" dirty="0">
                <a:latin typeface="Bodoni MT" pitchFamily="18" charset="0"/>
              </a:rPr>
              <a:t>O'Hara and Rhett Butler </a:t>
            </a:r>
            <a:r>
              <a:rPr lang="en-US" sz="2100" i="1" dirty="0">
                <a:latin typeface="Bodoni MT" pitchFamily="18" charset="0"/>
              </a:rPr>
              <a:t>Gone with the Wind</a:t>
            </a:r>
            <a:r>
              <a:rPr lang="en-US" sz="2100" dirty="0">
                <a:latin typeface="Bodoni MT" pitchFamily="18" charset="0"/>
              </a:rPr>
              <a:t>, by Margaret Mitchell</a:t>
            </a:r>
            <a:endParaRPr lang="en-US" sz="2100" b="1" dirty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>
                <a:latin typeface="Bodoni MT" pitchFamily="18" charset="0"/>
              </a:rPr>
              <a:t>Elizabeth </a:t>
            </a:r>
            <a:r>
              <a:rPr lang="en-US" sz="2100" dirty="0" err="1">
                <a:latin typeface="Bodoni MT" pitchFamily="18" charset="0"/>
              </a:rPr>
              <a:t>Bennet</a:t>
            </a:r>
            <a:r>
              <a:rPr lang="en-US" sz="2100" dirty="0">
                <a:latin typeface="Bodoni MT" pitchFamily="18" charset="0"/>
              </a:rPr>
              <a:t> and Mr. Darcy  </a:t>
            </a:r>
            <a:r>
              <a:rPr lang="en-US" sz="2100" i="1" dirty="0">
                <a:latin typeface="Bodoni MT" pitchFamily="18" charset="0"/>
              </a:rPr>
              <a:t>Pride and Prejudice</a:t>
            </a:r>
            <a:r>
              <a:rPr lang="en-US" sz="2100" dirty="0">
                <a:latin typeface="Bodoni MT" pitchFamily="18" charset="0"/>
              </a:rPr>
              <a:t>, by Jane Austen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Emma </a:t>
            </a:r>
            <a:r>
              <a:rPr lang="en-US" sz="2100" dirty="0">
                <a:latin typeface="Bodoni MT" pitchFamily="18" charset="0"/>
              </a:rPr>
              <a:t>and Knightley </a:t>
            </a:r>
            <a:r>
              <a:rPr lang="en-US" sz="2100" i="1" dirty="0">
                <a:latin typeface="Bodoni MT" pitchFamily="18" charset="0"/>
              </a:rPr>
              <a:t>Emma</a:t>
            </a:r>
            <a:r>
              <a:rPr lang="en-US" sz="2100" dirty="0">
                <a:latin typeface="Bodoni MT" pitchFamily="18" charset="0"/>
              </a:rPr>
              <a:t>, by Jane Austen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>
                <a:latin typeface="Bodoni MT" pitchFamily="18" charset="0"/>
              </a:rPr>
              <a:t>Jane Eyre and Rochester </a:t>
            </a:r>
            <a:r>
              <a:rPr lang="en-US" sz="2100" i="1" dirty="0">
                <a:latin typeface="Bodoni MT" pitchFamily="18" charset="0"/>
              </a:rPr>
              <a:t>Jane Eyre</a:t>
            </a:r>
            <a:r>
              <a:rPr lang="en-US" sz="2100" dirty="0">
                <a:latin typeface="Bodoni MT" pitchFamily="18" charset="0"/>
              </a:rPr>
              <a:t>, by Charlotte Bronte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>
                <a:latin typeface="Bodoni MT" pitchFamily="18" charset="0"/>
              </a:rPr>
              <a:t>Catherine and Heathcliff </a:t>
            </a:r>
            <a:r>
              <a:rPr lang="en-US" sz="2100" i="1" dirty="0">
                <a:latin typeface="Bodoni MT" pitchFamily="18" charset="0"/>
              </a:rPr>
              <a:t>Wuthering Heights</a:t>
            </a:r>
            <a:r>
              <a:rPr lang="en-US" sz="2100" dirty="0">
                <a:latin typeface="Bodoni MT" pitchFamily="18" charset="0"/>
              </a:rPr>
              <a:t>, by Emily Bronte</a:t>
            </a:r>
            <a:endParaRPr lang="en-US" sz="2100" b="1" dirty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Odysseus </a:t>
            </a:r>
            <a:r>
              <a:rPr lang="en-US" sz="2100" dirty="0">
                <a:latin typeface="Bodoni MT" pitchFamily="18" charset="0"/>
              </a:rPr>
              <a:t>and Penelope </a:t>
            </a:r>
            <a:r>
              <a:rPr lang="en-US" sz="2100" i="1" dirty="0">
                <a:latin typeface="Bodoni MT" pitchFamily="18" charset="0"/>
              </a:rPr>
              <a:t>The Odyssey</a:t>
            </a:r>
            <a:r>
              <a:rPr lang="en-US" sz="2100" dirty="0">
                <a:latin typeface="Bodoni MT" pitchFamily="18" charset="0"/>
              </a:rPr>
              <a:t>, by </a:t>
            </a:r>
            <a:r>
              <a:rPr lang="en-US" sz="2100" dirty="0" smtClean="0">
                <a:latin typeface="Bodoni MT" pitchFamily="18" charset="0"/>
              </a:rPr>
              <a:t>Homer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Jay Gatsby </a:t>
            </a:r>
            <a:r>
              <a:rPr lang="en-US" sz="2100" dirty="0">
                <a:latin typeface="Bodoni MT" pitchFamily="18" charset="0"/>
              </a:rPr>
              <a:t>and </a:t>
            </a:r>
            <a:r>
              <a:rPr lang="en-US" sz="2100" dirty="0" smtClean="0">
                <a:latin typeface="Bodoni MT" pitchFamily="18" charset="0"/>
              </a:rPr>
              <a:t>Daisy Buchanan</a:t>
            </a:r>
            <a:endParaRPr lang="en-US" sz="2100" dirty="0">
              <a:latin typeface="Bodoni MT" pitchFamily="18" charset="0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100" dirty="0" smtClean="0">
                <a:latin typeface="Bodoni MT" pitchFamily="18" charset="0"/>
              </a:rPr>
              <a:t>Hester Prynne and Arthur </a:t>
            </a:r>
            <a:r>
              <a:rPr lang="en-US" sz="2100" dirty="0" err="1" smtClean="0">
                <a:latin typeface="Bodoni MT" pitchFamily="18" charset="0"/>
              </a:rPr>
              <a:t>Dimmsdale</a:t>
            </a:r>
            <a:r>
              <a:rPr lang="en-US" sz="2100" dirty="0" smtClean="0">
                <a:latin typeface="Bodoni MT" pitchFamily="18" charset="0"/>
              </a:rPr>
              <a:t> </a:t>
            </a:r>
            <a:r>
              <a:rPr lang="en-US" sz="2100" i="1" dirty="0" smtClean="0">
                <a:latin typeface="Bodoni MT" pitchFamily="18" charset="0"/>
              </a:rPr>
              <a:t>The Scarlet Letter</a:t>
            </a:r>
            <a:endParaRPr lang="en-US" sz="2100" dirty="0">
              <a:latin typeface="Bodoni MT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9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837" y="0"/>
            <a:ext cx="6172200" cy="77681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Bell MT" pitchFamily="18" charset="0"/>
              </a:rPr>
              <a:t>Real Literary Couples</a:t>
            </a:r>
            <a:endParaRPr lang="en-US" sz="2800" b="1" dirty="0">
              <a:latin typeface="Bell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-1" y="762000"/>
            <a:ext cx="6857999" cy="700749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Elizabeth Hardwick and Robert Lowell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Ernest Hemingway and Martha </a:t>
            </a:r>
            <a:r>
              <a:rPr lang="en-US" sz="2400" dirty="0" err="1" smtClean="0">
                <a:latin typeface="Bell MT" pitchFamily="18" charset="0"/>
              </a:rPr>
              <a:t>Gellhorn</a:t>
            </a:r>
            <a:endParaRPr lang="en-US" sz="2400" dirty="0" smtClean="0">
              <a:latin typeface="Bell MT" pitchFamily="18" charset="0"/>
            </a:endParaRP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Sylvia Plath and Edward James “Ted” Hughes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Norman Mailer and Lady Jeanne Campbell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Paul Verlaine and Arthur Rimbaud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Jean Cocteau and Raymond </a:t>
            </a:r>
            <a:r>
              <a:rPr lang="en-US" sz="2400" dirty="0" err="1" smtClean="0">
                <a:latin typeface="Bell MT" pitchFamily="18" charset="0"/>
              </a:rPr>
              <a:t>Radiguet</a:t>
            </a:r>
            <a:endParaRPr lang="en-US" sz="2400" dirty="0" smtClean="0">
              <a:latin typeface="Bell MT" pitchFamily="18" charset="0"/>
            </a:endParaRP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Rebecca West and H.G. Wells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err="1" smtClean="0">
                <a:latin typeface="Bell MT" pitchFamily="18" charset="0"/>
              </a:rPr>
              <a:t>Anzia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Yezierska</a:t>
            </a:r>
            <a:r>
              <a:rPr lang="en-US" sz="2400" dirty="0" smtClean="0">
                <a:latin typeface="Bell MT" pitchFamily="18" charset="0"/>
              </a:rPr>
              <a:t> and John Dewey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fr-FR" sz="2400" dirty="0" smtClean="0">
                <a:latin typeface="Bell MT" pitchFamily="18" charset="0"/>
              </a:rPr>
              <a:t>Jessie </a:t>
            </a:r>
            <a:r>
              <a:rPr lang="fr-FR" sz="2400" dirty="0" err="1" smtClean="0">
                <a:latin typeface="Bell MT" pitchFamily="18" charset="0"/>
              </a:rPr>
              <a:t>Fauset</a:t>
            </a:r>
            <a:r>
              <a:rPr lang="fr-FR" sz="2400" dirty="0" smtClean="0">
                <a:latin typeface="Bell MT" pitchFamily="18" charset="0"/>
              </a:rPr>
              <a:t> and W.E.B. Du Bois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Percy Shelley &amp; Mary Shelley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Nathaniel Hawthorne and Sophia Peabody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D.H. Lawrence and Frieda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Norman Mailer and Norris Church Mailer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Edgar Allan Poe and Virginia </a:t>
            </a:r>
            <a:r>
              <a:rPr lang="en-US" sz="2400" dirty="0" err="1" smtClean="0">
                <a:latin typeface="Bell MT" pitchFamily="18" charset="0"/>
              </a:rPr>
              <a:t>Clemm</a:t>
            </a:r>
            <a:endParaRPr lang="en-US" sz="2400" dirty="0" smtClean="0">
              <a:latin typeface="Bell MT" pitchFamily="18" charset="0"/>
            </a:endParaRP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F. Scott &amp; Zelda Fitzgerald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Henry and June Miller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Henry Miller and </a:t>
            </a:r>
            <a:r>
              <a:rPr lang="en-US" sz="2400" dirty="0" err="1" smtClean="0">
                <a:latin typeface="Bell MT" pitchFamily="18" charset="0"/>
              </a:rPr>
              <a:t>Anais</a:t>
            </a:r>
            <a:r>
              <a:rPr lang="en-US" sz="2400" dirty="0" smtClean="0">
                <a:latin typeface="Bell MT" pitchFamily="18" charset="0"/>
              </a:rPr>
              <a:t> Nin</a:t>
            </a:r>
          </a:p>
          <a:p>
            <a:pPr marL="457200" indent="-457200">
              <a:buFont typeface="+mj-lt"/>
              <a:buAutoNum type="arabicPeriod" startAt="35"/>
            </a:pPr>
            <a:r>
              <a:rPr lang="en-US" sz="2400" dirty="0" smtClean="0">
                <a:latin typeface="Bell MT" pitchFamily="18" charset="0"/>
              </a:rPr>
              <a:t>Robert Browning and Elizabeth Barrett Browning</a:t>
            </a:r>
            <a:r>
              <a:rPr lang="en-US" sz="1700" dirty="0" smtClean="0">
                <a:latin typeface="Bell MT" pitchFamily="18" charset="0"/>
              </a:rPr>
              <a:t/>
            </a:r>
            <a:br>
              <a:rPr lang="en-US" sz="1700" dirty="0" smtClean="0">
                <a:latin typeface="Bell MT" pitchFamily="18" charset="0"/>
              </a:rPr>
            </a:br>
            <a:r>
              <a:rPr lang="en-US" sz="1600" b="1" dirty="0" smtClean="0">
                <a:latin typeface="Bell MT" pitchFamily="18" charset="0"/>
              </a:rPr>
              <a:t/>
            </a:r>
            <a:br>
              <a:rPr lang="en-US" sz="1600" b="1" dirty="0" smtClean="0">
                <a:latin typeface="Bell MT" pitchFamily="18" charset="0"/>
              </a:rPr>
            </a:br>
            <a:endParaRPr lang="en-US" sz="1600" b="1" dirty="0" smtClean="0">
              <a:latin typeface="Bell MT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220670"/>
            <a:ext cx="68801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Bell MT" pitchFamily="18" charset="0"/>
            </a:endParaRPr>
          </a:p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http://flavorwire.com/197302/bad-romance-historys-ill-fated-literary-couples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5334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Bell MT" pitchFamily="18" charset="0"/>
              </a:rPr>
              <a:t>Alcoholics and Addicts</a:t>
            </a:r>
            <a:endParaRPr lang="en-US" sz="18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6858000" cy="883919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Hunter S. Thompson </a:t>
            </a:r>
            <a:r>
              <a:rPr lang="en-US" sz="1400" dirty="0">
                <a:latin typeface="Bell MT" pitchFamily="18" charset="0"/>
              </a:rPr>
              <a:t>(1937 - 2005): Everything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Raymond </a:t>
            </a:r>
            <a:r>
              <a:rPr lang="en-US" sz="1400" b="1" dirty="0">
                <a:latin typeface="Bell MT" pitchFamily="18" charset="0"/>
              </a:rPr>
              <a:t>Chandler </a:t>
            </a:r>
            <a:r>
              <a:rPr lang="en-US" sz="1400" dirty="0">
                <a:latin typeface="Bell MT" pitchFamily="18" charset="0"/>
              </a:rPr>
              <a:t>(1888 - 1959): Booze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John </a:t>
            </a:r>
            <a:r>
              <a:rPr lang="en-US" sz="1400" b="1" dirty="0">
                <a:latin typeface="Bell MT" pitchFamily="18" charset="0"/>
              </a:rPr>
              <a:t>Cheever </a:t>
            </a:r>
            <a:r>
              <a:rPr lang="en-US" sz="1400" dirty="0">
                <a:latin typeface="Bell MT" pitchFamily="18" charset="0"/>
              </a:rPr>
              <a:t>(1912 - 1982): Alcohol, Various Drugs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O. Henry </a:t>
            </a:r>
            <a:r>
              <a:rPr lang="en-US" sz="1400" dirty="0">
                <a:latin typeface="Bell MT" pitchFamily="18" charset="0"/>
              </a:rPr>
              <a:t>(1862 - 1910):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Tennessee Williams </a:t>
            </a:r>
            <a:r>
              <a:rPr lang="en-US" sz="1400" dirty="0">
                <a:latin typeface="Bell MT" pitchFamily="18" charset="0"/>
              </a:rPr>
              <a:t>(1911 - 1983): Alcohol, Amphetamine, </a:t>
            </a:r>
            <a:r>
              <a:rPr lang="en-US" sz="1400" dirty="0" smtClean="0">
                <a:latin typeface="Bell MT" pitchFamily="18" charset="0"/>
              </a:rPr>
              <a:t>Barbiturates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Dylan Thomas </a:t>
            </a:r>
            <a:r>
              <a:rPr lang="en-US" sz="1400" dirty="0">
                <a:latin typeface="Bell MT" pitchFamily="18" charset="0"/>
              </a:rPr>
              <a:t>(1914 - 1953):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Dorothy </a:t>
            </a:r>
            <a:r>
              <a:rPr lang="en-US" sz="1400" b="1" dirty="0">
                <a:latin typeface="Bell MT" pitchFamily="18" charset="0"/>
              </a:rPr>
              <a:t>Parker </a:t>
            </a:r>
            <a:r>
              <a:rPr lang="en-US" sz="1400" dirty="0">
                <a:latin typeface="Bell MT" pitchFamily="18" charset="0"/>
              </a:rPr>
              <a:t>(1893 - 1967):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Edgar Allan Poe </a:t>
            </a:r>
            <a:r>
              <a:rPr lang="en-US" sz="1400" dirty="0">
                <a:latin typeface="Bell MT" pitchFamily="18" charset="0"/>
              </a:rPr>
              <a:t>(1809 - 1849):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Truman </a:t>
            </a:r>
            <a:r>
              <a:rPr lang="en-US" sz="1400" b="1" dirty="0">
                <a:latin typeface="Bell MT" pitchFamily="18" charset="0"/>
              </a:rPr>
              <a:t>Capote </a:t>
            </a:r>
            <a:r>
              <a:rPr lang="en-US" sz="1400" dirty="0">
                <a:latin typeface="Bell MT" pitchFamily="18" charset="0"/>
              </a:rPr>
              <a:t>(1924 - 1984): Booze, Various </a:t>
            </a:r>
            <a:r>
              <a:rPr lang="en-US" sz="1400" dirty="0" smtClean="0">
                <a:latin typeface="Bell MT" pitchFamily="18" charset="0"/>
              </a:rPr>
              <a:t>Drugs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Jack Kerouac </a:t>
            </a:r>
            <a:r>
              <a:rPr lang="en-US" sz="1400" dirty="0">
                <a:latin typeface="Bell MT" pitchFamily="18" charset="0"/>
              </a:rPr>
              <a:t>(1922 - 1969): Alcohol</a:t>
            </a:r>
          </a:p>
          <a:p>
            <a:pPr>
              <a:buFont typeface="+mj-lt"/>
              <a:buAutoNum type="arabicPeriod" startAt="53"/>
            </a:pPr>
            <a:r>
              <a:rPr lang="de-DE" sz="1400" b="1" dirty="0" smtClean="0">
                <a:latin typeface="Bell MT" pitchFamily="18" charset="0"/>
              </a:rPr>
              <a:t>William </a:t>
            </a:r>
            <a:r>
              <a:rPr lang="de-DE" sz="1400" b="1" dirty="0">
                <a:latin typeface="Bell MT" pitchFamily="18" charset="0"/>
              </a:rPr>
              <a:t>Faulkner </a:t>
            </a:r>
            <a:r>
              <a:rPr lang="de-DE" sz="1400" dirty="0">
                <a:latin typeface="Bell MT" pitchFamily="18" charset="0"/>
              </a:rPr>
              <a:t>(1897 - 1962):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Charles </a:t>
            </a:r>
            <a:r>
              <a:rPr lang="en-US" sz="1400" b="1" dirty="0" err="1">
                <a:latin typeface="Bell MT" pitchFamily="18" charset="0"/>
              </a:rPr>
              <a:t>Bukowski</a:t>
            </a:r>
            <a:r>
              <a:rPr lang="en-US" sz="1400" b="1" dirty="0">
                <a:latin typeface="Bell MT" pitchFamily="18" charset="0"/>
              </a:rPr>
              <a:t> </a:t>
            </a:r>
            <a:r>
              <a:rPr lang="en-US" sz="1400" dirty="0">
                <a:latin typeface="Bell MT" pitchFamily="18" charset="0"/>
              </a:rPr>
              <a:t>(1920 - 1994):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F. Scott Fitzgerald</a:t>
            </a:r>
            <a:r>
              <a:rPr lang="en-US" sz="1400" dirty="0">
                <a:latin typeface="Bell MT" pitchFamily="18" charset="0"/>
              </a:rPr>
              <a:t> (1896 - 1940):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James Joyce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Ernest Hemingway </a:t>
            </a:r>
            <a:r>
              <a:rPr lang="en-US" sz="1400" dirty="0">
                <a:latin typeface="Bell MT" pitchFamily="18" charset="0"/>
              </a:rPr>
              <a:t>(1899 - 1961): Booze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smtClean="0">
                <a:latin typeface="Bell MT" pitchFamily="18" charset="0"/>
              </a:rPr>
              <a:t>Charles Baudelaire</a:t>
            </a:r>
          </a:p>
          <a:p>
            <a:pPr>
              <a:buFont typeface="+mj-lt"/>
              <a:buAutoNum type="arabicPeriod" startAt="53"/>
            </a:pPr>
            <a:r>
              <a:rPr lang="sv-SE" sz="1400" b="1" dirty="0">
                <a:latin typeface="Bell MT" pitchFamily="18" charset="0"/>
              </a:rPr>
              <a:t>Elizabeth Barrett Browning </a:t>
            </a:r>
            <a:r>
              <a:rPr lang="sv-SE" sz="1400" dirty="0">
                <a:latin typeface="Bell MT" pitchFamily="18" charset="0"/>
              </a:rPr>
              <a:t>(1806 - 1861): Opium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Edna St. Vincent Millay </a:t>
            </a:r>
            <a:r>
              <a:rPr lang="en-US" sz="1400" dirty="0">
                <a:latin typeface="Bell MT" pitchFamily="18" charset="0"/>
              </a:rPr>
              <a:t>(1892 - 1950): </a:t>
            </a:r>
            <a:r>
              <a:rPr lang="en-US" sz="1400" dirty="0" smtClean="0">
                <a:latin typeface="Bell MT" pitchFamily="18" charset="0"/>
              </a:rPr>
              <a:t>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William S. Burroughs </a:t>
            </a:r>
            <a:r>
              <a:rPr lang="en-US" sz="1400" dirty="0">
                <a:latin typeface="Bell MT" pitchFamily="18" charset="0"/>
              </a:rPr>
              <a:t>(1914 - 1997): Heroin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James Baldwin </a:t>
            </a:r>
            <a:r>
              <a:rPr lang="en-US" sz="1400" dirty="0">
                <a:latin typeface="Bell MT" pitchFamily="18" charset="0"/>
              </a:rPr>
              <a:t>(1924 - 1987):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Ambrose Bierce </a:t>
            </a:r>
            <a:r>
              <a:rPr lang="en-US" sz="1400" dirty="0">
                <a:latin typeface="Bell MT" pitchFamily="18" charset="0"/>
              </a:rPr>
              <a:t>(1842 - 1914),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Jack London </a:t>
            </a:r>
            <a:r>
              <a:rPr lang="en-US" sz="1400" dirty="0">
                <a:latin typeface="Bell MT" pitchFamily="18" charset="0"/>
              </a:rPr>
              <a:t>(1876 - 1916):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Sinclair Lewis </a:t>
            </a:r>
            <a:r>
              <a:rPr lang="en-US" sz="1400" dirty="0">
                <a:latin typeface="Bell MT" pitchFamily="18" charset="0"/>
              </a:rPr>
              <a:t>(1885-1951): Alcohol</a:t>
            </a:r>
          </a:p>
          <a:p>
            <a:pPr>
              <a:buFont typeface="+mj-lt"/>
              <a:buAutoNum type="arabicPeriod" startAt="53"/>
            </a:pPr>
            <a:r>
              <a:rPr lang="da-DK" sz="1400" b="1" dirty="0">
                <a:latin typeface="Bell MT" pitchFamily="18" charset="0"/>
              </a:rPr>
              <a:t>Anne Sexton </a:t>
            </a:r>
            <a:r>
              <a:rPr lang="da-DK" sz="1400" dirty="0">
                <a:latin typeface="Bell MT" pitchFamily="18" charset="0"/>
              </a:rPr>
              <a:t>(1928 - 1974): Alcohol, Drugs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Norman Mailer </a:t>
            </a:r>
            <a:r>
              <a:rPr lang="en-US" sz="1400" dirty="0">
                <a:latin typeface="Bell MT" pitchFamily="18" charset="0"/>
              </a:rPr>
              <a:t>(1923 - 2007):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Paul Verlaine </a:t>
            </a:r>
            <a:r>
              <a:rPr lang="en-US" sz="1400" dirty="0">
                <a:latin typeface="Bell MT" pitchFamily="18" charset="0"/>
              </a:rPr>
              <a:t>(1844 - 1896): Alcohol, Absinthe, Drugs</a:t>
            </a:r>
          </a:p>
          <a:p>
            <a:pPr>
              <a:buFont typeface="+mj-lt"/>
              <a:buAutoNum type="arabicPeriod" startAt="53"/>
            </a:pPr>
            <a:r>
              <a:rPr lang="nb-NO" sz="1400" b="1" dirty="0" smtClean="0">
                <a:latin typeface="Bell MT" pitchFamily="18" charset="0"/>
              </a:rPr>
              <a:t>Dashiell </a:t>
            </a:r>
            <a:r>
              <a:rPr lang="nb-NO" sz="1400" b="1" dirty="0">
                <a:latin typeface="Bell MT" pitchFamily="18" charset="0"/>
              </a:rPr>
              <a:t>Hammett </a:t>
            </a:r>
            <a:r>
              <a:rPr lang="nb-NO" sz="1400" dirty="0">
                <a:latin typeface="Bell MT" pitchFamily="18" charset="0"/>
              </a:rPr>
              <a:t>(1894 - 1961):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 err="1">
                <a:latin typeface="Bell MT" pitchFamily="18" charset="0"/>
              </a:rPr>
              <a:t>Ayn</a:t>
            </a:r>
            <a:r>
              <a:rPr lang="en-US" sz="1400" b="1" dirty="0">
                <a:latin typeface="Bell MT" pitchFamily="18" charset="0"/>
              </a:rPr>
              <a:t> Rand </a:t>
            </a:r>
            <a:r>
              <a:rPr lang="en-US" sz="1400" dirty="0">
                <a:latin typeface="Bell MT" pitchFamily="18" charset="0"/>
              </a:rPr>
              <a:t>(1905 - 1982): Speed/Dexedrine</a:t>
            </a:r>
          </a:p>
          <a:p>
            <a:pPr>
              <a:buFont typeface="+mj-lt"/>
              <a:buAutoNum type="arabicPeriod" startAt="53"/>
            </a:pPr>
            <a:r>
              <a:rPr lang="fr-FR" sz="1400" b="1" dirty="0">
                <a:latin typeface="Bell MT" pitchFamily="18" charset="0"/>
              </a:rPr>
              <a:t>Jean Cocteau </a:t>
            </a:r>
            <a:r>
              <a:rPr lang="fr-FR" sz="1400" dirty="0">
                <a:latin typeface="Bell MT" pitchFamily="18" charset="0"/>
              </a:rPr>
              <a:t>(1889 - 1963): Opium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Eugene O'Neill </a:t>
            </a:r>
            <a:r>
              <a:rPr lang="en-US" sz="1400" dirty="0">
                <a:latin typeface="Bell MT" pitchFamily="18" charset="0"/>
              </a:rPr>
              <a:t>(1888 - 1953): Alcohol</a:t>
            </a:r>
          </a:p>
          <a:p>
            <a:pPr>
              <a:buFont typeface="+mj-lt"/>
              <a:buAutoNum type="arabicPeriod" startAt="53"/>
            </a:pPr>
            <a:r>
              <a:rPr lang="en-US" sz="1400" b="1" dirty="0">
                <a:latin typeface="Bell MT" pitchFamily="18" charset="0"/>
              </a:rPr>
              <a:t>Stephen King </a:t>
            </a:r>
            <a:r>
              <a:rPr lang="en-US" sz="1400" dirty="0">
                <a:latin typeface="Bell MT" pitchFamily="18" charset="0"/>
              </a:rPr>
              <a:t>(1947 - present): Booze, Cocaine, Prescription </a:t>
            </a:r>
            <a:r>
              <a:rPr lang="en-US" sz="1400" dirty="0" smtClean="0">
                <a:latin typeface="Bell MT" pitchFamily="18" charset="0"/>
              </a:rPr>
              <a:t>Meds</a:t>
            </a:r>
          </a:p>
          <a:p>
            <a:pPr>
              <a:buFont typeface="+mj-lt"/>
              <a:buAutoNum type="arabicPeriod" startAt="53"/>
            </a:pPr>
            <a:r>
              <a:rPr lang="it-IT" sz="1400" b="1" dirty="0">
                <a:latin typeface="Bell MT" pitchFamily="18" charset="0"/>
              </a:rPr>
              <a:t>Gregory Corso </a:t>
            </a:r>
            <a:r>
              <a:rPr lang="it-IT" sz="1400" dirty="0" smtClean="0">
                <a:latin typeface="Bell MT" pitchFamily="18" charset="0"/>
              </a:rPr>
              <a:t>(Beat poet) (1930 </a:t>
            </a:r>
            <a:r>
              <a:rPr lang="it-IT" sz="1400" dirty="0">
                <a:latin typeface="Bell MT" pitchFamily="18" charset="0"/>
              </a:rPr>
              <a:t>- 2001): Alcohol, Heroin</a:t>
            </a:r>
          </a:p>
          <a:p>
            <a:endParaRPr lang="en-US" sz="1400" dirty="0">
              <a:latin typeface="Bell MT" pitchFamily="18" charset="0"/>
            </a:endParaRPr>
          </a:p>
          <a:p>
            <a:endParaRPr lang="en-US" sz="1400" dirty="0" smtClean="0">
              <a:latin typeface="Bell MT" pitchFamily="18" charset="0"/>
            </a:endParaRPr>
          </a:p>
          <a:p>
            <a:endParaRPr lang="en-US" sz="1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664</Words>
  <Application>Microsoft Office PowerPoint</Application>
  <PresentationFormat>On-screen Show (4:3)</PresentationFormat>
  <Paragraphs>91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LITERARY LOVERS MINI-RESEARCH TOPICS Shakespearean Couples</vt:lpstr>
      <vt:lpstr>Other Fictional Couples</vt:lpstr>
      <vt:lpstr>Real Literary Couples</vt:lpstr>
      <vt:lpstr>Alcoholics and Addicts</vt:lpstr>
    </vt:vector>
  </TitlesOfParts>
  <Company>SAISD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Couples &amp; Crushes</dc:title>
  <dc:creator>Cassie Woodliff</dc:creator>
  <cp:lastModifiedBy>Cassie Woodliff</cp:lastModifiedBy>
  <cp:revision>19</cp:revision>
  <cp:lastPrinted>2012-02-07T21:49:59Z</cp:lastPrinted>
  <dcterms:created xsi:type="dcterms:W3CDTF">2012-01-24T15:25:15Z</dcterms:created>
  <dcterms:modified xsi:type="dcterms:W3CDTF">2012-02-08T16:01:44Z</dcterms:modified>
</cp:coreProperties>
</file>